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8"/>
  </p:notesMasterIdLst>
  <p:sldIdLst>
    <p:sldId id="602" r:id="rId2"/>
    <p:sldId id="603" r:id="rId3"/>
    <p:sldId id="604" r:id="rId4"/>
    <p:sldId id="605" r:id="rId5"/>
    <p:sldId id="606" r:id="rId6"/>
    <p:sldId id="607" r:id="rId7"/>
    <p:sldId id="608" r:id="rId8"/>
    <p:sldId id="609" r:id="rId9"/>
    <p:sldId id="610" r:id="rId10"/>
    <p:sldId id="611" r:id="rId11"/>
    <p:sldId id="612" r:id="rId12"/>
    <p:sldId id="613" r:id="rId13"/>
    <p:sldId id="614" r:id="rId14"/>
    <p:sldId id="615" r:id="rId15"/>
    <p:sldId id="616" r:id="rId16"/>
    <p:sldId id="617" r:id="rId17"/>
    <p:sldId id="618" r:id="rId18"/>
    <p:sldId id="619" r:id="rId19"/>
    <p:sldId id="620" r:id="rId20"/>
    <p:sldId id="621" r:id="rId21"/>
    <p:sldId id="622" r:id="rId22"/>
    <p:sldId id="623" r:id="rId23"/>
    <p:sldId id="624" r:id="rId24"/>
    <p:sldId id="625" r:id="rId25"/>
    <p:sldId id="626" r:id="rId26"/>
    <p:sldId id="627" r:id="rId27"/>
    <p:sldId id="628" r:id="rId28"/>
    <p:sldId id="629" r:id="rId29"/>
    <p:sldId id="630" r:id="rId30"/>
    <p:sldId id="631" r:id="rId31"/>
    <p:sldId id="632" r:id="rId32"/>
    <p:sldId id="633" r:id="rId33"/>
    <p:sldId id="634" r:id="rId34"/>
    <p:sldId id="635" r:id="rId35"/>
    <p:sldId id="636" r:id="rId36"/>
    <p:sldId id="637" r:id="rId37"/>
  </p:sldIdLst>
  <p:sldSz cx="12801600" cy="9601200" type="A3"/>
  <p:notesSz cx="6858000" cy="9144000"/>
  <p:defaultTextStyle>
    <a:defPPr>
      <a:defRPr lang="ko-KR"/>
    </a:defPPr>
    <a:lvl1pPr marL="0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82" d="100"/>
          <a:sy n="82" d="100"/>
        </p:scale>
        <p:origin x="14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BEE6C-34AB-4ADB-ADC2-D535ACB34043}" type="datetimeFigureOut">
              <a:rPr lang="en-US" smtClean="0"/>
              <a:t>11/22/2017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811BD9-FCF2-4C57-86FA-1179264EA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84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0977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로컬 </a:t>
            </a:r>
            <a:r>
              <a:rPr lang="ko-KR" altLang="en-US" dirty="0" err="1" smtClean="0"/>
              <a:t>테스트넷을</a:t>
            </a:r>
            <a:r>
              <a:rPr lang="ko-KR" altLang="en-US" dirty="0" smtClean="0"/>
              <a:t> 기동한다</a:t>
            </a:r>
            <a:r>
              <a:rPr lang="en-US" altLang="ko-KR" dirty="0" smtClean="0"/>
              <a:t>.</a:t>
            </a:r>
          </a:p>
          <a:p>
            <a:endParaRPr lang="en-US" dirty="0" smtClean="0"/>
          </a:p>
          <a:p>
            <a:r>
              <a:rPr lang="ko-KR" altLang="en-US" dirty="0" smtClean="0"/>
              <a:t>이후 </a:t>
            </a:r>
            <a:r>
              <a:rPr lang="en-US" altLang="ko-KR" dirty="0" smtClean="0"/>
              <a:t>bitcoin-cli </a:t>
            </a:r>
            <a:r>
              <a:rPr lang="ko-KR" altLang="en-US" dirty="0" smtClean="0"/>
              <a:t>명령어를 이용하여 </a:t>
            </a:r>
            <a:r>
              <a:rPr lang="en-US" altLang="ko-KR" dirty="0" smtClean="0"/>
              <a:t>101</a:t>
            </a:r>
            <a:r>
              <a:rPr lang="ko-KR" altLang="en-US" dirty="0" smtClean="0"/>
              <a:t>개의 블록을 생성한다</a:t>
            </a:r>
            <a:r>
              <a:rPr lang="en-US" altLang="ko-KR" dirty="0" smtClean="0"/>
              <a:t>.</a:t>
            </a:r>
          </a:p>
          <a:p>
            <a:endParaRPr lang="en-US" dirty="0" smtClean="0"/>
          </a:p>
          <a:p>
            <a:r>
              <a:rPr lang="ko-KR" altLang="en-US" dirty="0" smtClean="0"/>
              <a:t>화면에 보여지는 문자열들은 한 행마다 하나의 블록 </a:t>
            </a:r>
            <a:r>
              <a:rPr lang="ko-KR" altLang="en-US" dirty="0" err="1" smtClean="0"/>
              <a:t>해시값을</a:t>
            </a:r>
            <a:r>
              <a:rPr lang="ko-KR" altLang="en-US" dirty="0" smtClean="0"/>
              <a:t> 표현</a:t>
            </a:r>
            <a:r>
              <a:rPr lang="en-US" altLang="ko-KR" dirty="0" smtClean="0"/>
              <a:t>.</a:t>
            </a:r>
          </a:p>
          <a:p>
            <a:endParaRPr lang="en-US" dirty="0" smtClean="0"/>
          </a:p>
          <a:p>
            <a:r>
              <a:rPr lang="ko-KR" altLang="en-US" dirty="0" smtClean="0"/>
              <a:t>비트코인은 보상을 받은 후 </a:t>
            </a:r>
            <a:r>
              <a:rPr lang="en-US" altLang="ko-KR" dirty="0" smtClean="0"/>
              <a:t>100</a:t>
            </a:r>
            <a:r>
              <a:rPr lang="ko-KR" altLang="en-US" dirty="0" smtClean="0"/>
              <a:t>블록이 경과하지 않으면 송금 등에 이용할 수 없다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따라서 </a:t>
            </a:r>
            <a:r>
              <a:rPr lang="en-US" altLang="ko-KR" dirty="0" smtClean="0"/>
              <a:t>101</a:t>
            </a:r>
            <a:r>
              <a:rPr lang="ko-KR" altLang="en-US" dirty="0" smtClean="0"/>
              <a:t>개의 블록을 생성하면 보상으로 </a:t>
            </a:r>
            <a:r>
              <a:rPr lang="en-US" altLang="ko-KR" dirty="0" smtClean="0"/>
              <a:t>50BTC</a:t>
            </a:r>
            <a:r>
              <a:rPr lang="ko-KR" altLang="en-US" dirty="0" smtClean="0"/>
              <a:t>를 받음</a:t>
            </a:r>
            <a:r>
              <a:rPr lang="en-US" altLang="ko-KR" dirty="0" smtClean="0"/>
              <a:t>. (</a:t>
            </a:r>
            <a:r>
              <a:rPr lang="en-US" altLang="ko-KR" dirty="0" err="1" smtClean="0"/>
              <a:t>main</a:t>
            </a:r>
            <a:r>
              <a:rPr lang="en-US" altLang="ko-KR" baseline="0" dirty="0" err="1" smtClean="0"/>
              <a:t>net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에서는 한 블록당 보상은 </a:t>
            </a:r>
            <a:r>
              <a:rPr lang="en-US" altLang="ko-KR" baseline="0" dirty="0" smtClean="0"/>
              <a:t>12.5BTC)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그리고 송금 등의 트랜잭션이 확정되어 거래된 비트코인을 이용하기 위해서는 </a:t>
            </a:r>
            <a:r>
              <a:rPr lang="en-US" altLang="ko-KR" baseline="0" dirty="0" smtClean="0"/>
              <a:t>6</a:t>
            </a:r>
            <a:r>
              <a:rPr lang="ko-KR" altLang="en-US" baseline="0" dirty="0" smtClean="0"/>
              <a:t>개 블록이 경과되어야 함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이는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시간 정도가 소요됨</a:t>
            </a:r>
            <a:r>
              <a:rPr lang="en-US" altLang="ko-KR" baseline="0" dirty="0" smtClean="0"/>
              <a:t>)</a:t>
            </a:r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17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해당 명령어로 채굴자의 잔고 확인이 가능 </a:t>
            </a:r>
            <a:r>
              <a:rPr lang="en-US" altLang="ko-KR" dirty="0" smtClean="0"/>
              <a:t>-&gt;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첫 번째 블록에 대한 보상을 </a:t>
            </a:r>
            <a:r>
              <a:rPr lang="en-US" altLang="ko-KR" baseline="0" dirty="0" smtClean="0"/>
              <a:t>101</a:t>
            </a:r>
            <a:r>
              <a:rPr lang="ko-KR" altLang="en-US" baseline="0" dirty="0" smtClean="0"/>
              <a:t>번째 블록이 </a:t>
            </a:r>
            <a:r>
              <a:rPr lang="ko-KR" altLang="en-US" baseline="0" dirty="0" err="1" smtClean="0"/>
              <a:t>생성되므로써</a:t>
            </a:r>
            <a:r>
              <a:rPr lang="ko-KR" altLang="en-US" baseline="0" dirty="0" smtClean="0"/>
              <a:t> 받음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해당 명령어로 새로운 계좌를 생성하면 계좌의 주소가 나타남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err="1" smtClean="0"/>
              <a:t>New_address</a:t>
            </a:r>
            <a:r>
              <a:rPr lang="ko-KR" altLang="en-US" baseline="0" dirty="0" smtClean="0"/>
              <a:t>라는 이름으로 </a:t>
            </a:r>
            <a:r>
              <a:rPr lang="ko-KR" altLang="en-US" baseline="0" dirty="0" err="1" smtClean="0"/>
              <a:t>라벨링을</a:t>
            </a:r>
            <a:r>
              <a:rPr lang="ko-KR" altLang="en-US" baseline="0" dirty="0" smtClean="0"/>
              <a:t> 해줌</a:t>
            </a:r>
            <a:endParaRPr lang="en-US" altLang="ko-KR" baseline="0" dirty="0" smtClean="0"/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75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채굴자가 </a:t>
            </a:r>
            <a:r>
              <a:rPr lang="en-US" altLang="ko-KR" baseline="0" dirty="0" err="1" smtClean="0"/>
              <a:t>new_addres</a:t>
            </a:r>
            <a:r>
              <a:rPr lang="ko-KR" altLang="en-US" baseline="0" dirty="0" smtClean="0"/>
              <a:t>라는 계좌에 </a:t>
            </a:r>
            <a:r>
              <a:rPr lang="en-US" altLang="ko-KR" baseline="0" dirty="0" smtClean="0"/>
              <a:t>10BTC</a:t>
            </a:r>
            <a:r>
              <a:rPr lang="ko-KR" altLang="en-US" baseline="0" dirty="0" smtClean="0"/>
              <a:t>를 송금하는 트랜잭션이 생성되고 해당 트랜잭션의 </a:t>
            </a:r>
            <a:r>
              <a:rPr lang="en-US" altLang="ko-KR" baseline="0" dirty="0" smtClean="0"/>
              <a:t>ID</a:t>
            </a:r>
            <a:r>
              <a:rPr lang="ko-KR" altLang="en-US" baseline="0" dirty="0" smtClean="0"/>
              <a:t>가 부여됨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이후 현재 확정된 트랜잭션에 대해 검색하는 해당 명령어를 작성하는데 방금 송금한 트랜잭션이 없다</a:t>
            </a:r>
            <a:r>
              <a:rPr lang="en-US" altLang="ko-KR" baseline="0" dirty="0" smtClean="0"/>
              <a:t>?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아직 확정이 되지 않았음을 알 수 있음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미확정된</a:t>
            </a:r>
            <a:r>
              <a:rPr lang="ko-KR" altLang="en-US" baseline="0" dirty="0" smtClean="0"/>
              <a:t> 트랜잭션을 보는 명령어는 저기 명령어에</a:t>
            </a:r>
            <a:r>
              <a:rPr lang="en-US" altLang="ko-KR" baseline="0" dirty="0" smtClean="0"/>
              <a:t>0</a:t>
            </a:r>
            <a:r>
              <a:rPr lang="ko-KR" altLang="en-US" baseline="0" dirty="0" smtClean="0"/>
              <a:t>하나만 붙여주면 됨</a:t>
            </a:r>
            <a:endParaRPr lang="en-US" altLang="ko-KR" baseline="0" dirty="0" smtClean="0"/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4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해당 명령어를 입력하면 아직 확정이 되지 않은 트랜잭션의 내역이 나옴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방금 송금 트랜잭션을 확인할 수 있음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두 개로 나뉘어져 있는데 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위에 해당하는 것은 </a:t>
            </a:r>
            <a:r>
              <a:rPr lang="ko-KR" altLang="en-US" baseline="0" dirty="0" err="1" smtClean="0"/>
              <a:t>채굴자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송금한 계좌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의 트랜잭션에 대한 정보를 보여줌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지갑 주소와 송금을 하고 난 뒤에 잔액 </a:t>
            </a:r>
            <a:r>
              <a:rPr lang="en-US" altLang="ko-KR" baseline="0" dirty="0" smtClean="0"/>
              <a:t>(50BTC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10BTC</a:t>
            </a:r>
            <a:r>
              <a:rPr lang="ko-KR" altLang="en-US" baseline="0" dirty="0" smtClean="0"/>
              <a:t>를 송금했으니 </a:t>
            </a:r>
            <a:r>
              <a:rPr lang="en-US" altLang="ko-KR" baseline="0" dirty="0" smtClean="0"/>
              <a:t>40BTC</a:t>
            </a:r>
            <a:r>
              <a:rPr lang="ko-KR" altLang="en-US" baseline="0" dirty="0" smtClean="0"/>
              <a:t>가 남아있는 모습</a:t>
            </a:r>
            <a:r>
              <a:rPr lang="en-US" altLang="ko-KR" baseline="0" dirty="0" smtClean="0"/>
              <a:t>)</a:t>
            </a:r>
          </a:p>
          <a:p>
            <a:endParaRPr lang="en-US" baseline="0" dirty="0" smtClean="0"/>
          </a:p>
          <a:p>
            <a:r>
              <a:rPr lang="ko-KR" altLang="en-US" baseline="0" dirty="0" smtClean="0"/>
              <a:t>그리고 밑의 내용은 송금을 받은 </a:t>
            </a:r>
            <a:r>
              <a:rPr lang="en-US" altLang="ko-KR" baseline="0" dirty="0" err="1" smtClean="0"/>
              <a:t>new_address</a:t>
            </a:r>
            <a:r>
              <a:rPr lang="ko-KR" altLang="en-US" baseline="0" dirty="0" smtClean="0"/>
              <a:t>의 정보를 보여줌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10BTC</a:t>
            </a:r>
            <a:r>
              <a:rPr lang="ko-KR" altLang="en-US" baseline="0" dirty="0" smtClean="0"/>
              <a:t>를 </a:t>
            </a:r>
            <a:r>
              <a:rPr lang="ko-KR" altLang="en-US" baseline="0" dirty="0" err="1" smtClean="0"/>
              <a:t>송금받은것을</a:t>
            </a:r>
            <a:r>
              <a:rPr lang="ko-KR" altLang="en-US" baseline="0" dirty="0" smtClean="0"/>
              <a:t> 확인할 수 있음</a:t>
            </a:r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498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채굴자의 잔고를 확인해보면 </a:t>
            </a:r>
            <a:r>
              <a:rPr lang="en-US" altLang="ko-KR" baseline="0" dirty="0" smtClean="0"/>
              <a:t>10BTC</a:t>
            </a:r>
            <a:r>
              <a:rPr lang="ko-KR" altLang="en-US" baseline="0" dirty="0" smtClean="0"/>
              <a:t>을 이체한 수수료만 빠져나갔음이 확인 가능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이후 채굴자가 블록을 한 개 더 생성시 일전의 송금 트랜잭션이 확정이 됨 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실제 </a:t>
            </a:r>
            <a:r>
              <a:rPr lang="en-US" altLang="ko-KR" baseline="0" dirty="0" err="1" smtClean="0"/>
              <a:t>mainnet</a:t>
            </a:r>
            <a:r>
              <a:rPr lang="ko-KR" altLang="en-US" baseline="0" dirty="0" smtClean="0"/>
              <a:t>에서는 </a:t>
            </a:r>
            <a:r>
              <a:rPr lang="en-US" altLang="ko-KR" baseline="0" dirty="0" smtClean="0"/>
              <a:t>6</a:t>
            </a:r>
            <a:r>
              <a:rPr lang="ko-KR" altLang="en-US" baseline="0" dirty="0" smtClean="0"/>
              <a:t>개 블록 이후에 확정이 </a:t>
            </a:r>
            <a:r>
              <a:rPr lang="ko-KR" altLang="en-US" baseline="0" dirty="0" err="1" smtClean="0"/>
              <a:t>됌</a:t>
            </a:r>
            <a:r>
              <a:rPr lang="en-US" altLang="ko-KR" baseline="0" dirty="0" smtClean="0"/>
              <a:t>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513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트랜잭션이 확정이 되고 나면 송금이 </a:t>
            </a:r>
            <a:r>
              <a:rPr lang="ko-KR" altLang="en-US" baseline="0" dirty="0" err="1" smtClean="0"/>
              <a:t>완료된것을</a:t>
            </a:r>
            <a:r>
              <a:rPr lang="ko-KR" altLang="en-US" baseline="0" dirty="0" smtClean="0"/>
              <a:t> 확인할 수 있음</a:t>
            </a:r>
            <a:r>
              <a:rPr lang="en-US" altLang="ko-KR" baseline="0" dirty="0" smtClean="0"/>
              <a:t>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0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99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289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982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38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86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367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83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71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71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186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869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389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391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24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388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894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049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506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6841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880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80160" rtl="0" eaLnBrk="1" latinLnBrk="1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pubenchmark.net/high_end_cpus.html" TargetMode="External"/><Relationship Id="rId2" Type="http://schemas.openxmlformats.org/officeDocument/2006/relationships/hyperlink" Target="https://www.cpubenchmark.net/high_end_cpus.h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pubenchmark.net/high_end_cpus.html" TargetMode="External"/><Relationship Id="rId2" Type="http://schemas.openxmlformats.org/officeDocument/2006/relationships/hyperlink" Target="https://www.cpubenchmark.net/high_end_cpus.h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 smtClean="0">
                <a:latin typeface="+mj-ea"/>
              </a:rPr>
              <a:t>[</a:t>
            </a:r>
            <a:r>
              <a:rPr lang="ko-KR" altLang="en-US" sz="2940" dirty="0" smtClean="0">
                <a:latin typeface="+mj-ea"/>
              </a:rPr>
              <a:t>삼성전자</a:t>
            </a:r>
            <a:r>
              <a:rPr lang="en-US" altLang="ko-KR" sz="2940" dirty="0" smtClean="0">
                <a:latin typeface="+mj-ea"/>
              </a:rPr>
              <a:t>]</a:t>
            </a:r>
            <a:r>
              <a:rPr lang="ko-KR" altLang="en-US" sz="2940" dirty="0" smtClean="0">
                <a:latin typeface="+mj-ea"/>
              </a:rPr>
              <a:t> </a:t>
            </a:r>
            <a:r>
              <a:rPr lang="ko-KR" altLang="en-US" sz="2940" dirty="0" err="1">
                <a:latin typeface="+mj-ea"/>
              </a:rPr>
              <a:t>올인원</a:t>
            </a:r>
            <a:r>
              <a:rPr lang="en-US" altLang="ko-KR" sz="2940" dirty="0">
                <a:latin typeface="+mj-ea"/>
              </a:rPr>
              <a:t>7 DM710A4M-L58S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282" y="1126107"/>
            <a:ext cx="7924800" cy="752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817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489" y="1706877"/>
            <a:ext cx="4918631" cy="574409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014081" y="7572861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2264" y="897890"/>
            <a:ext cx="4934621" cy="645899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119740" y="7540442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</a:p>
        </p:txBody>
      </p:sp>
    </p:spTree>
    <p:extLst>
      <p:ext uri="{BB962C8B-B14F-4D97-AF65-F5344CB8AC3E}">
        <p14:creationId xmlns:p14="http://schemas.microsoft.com/office/powerpoint/2010/main" val="192263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2014081" y="7572861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19740" y="7540442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90604" y="1763456"/>
            <a:ext cx="5814060" cy="629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179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1"/>
            <a:ext cx="3835748" cy="2479040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8016" tIns="64008" rIns="128016" bIns="6400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964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964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8965852" y="7122161"/>
            <a:ext cx="3835748" cy="2479040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8016" tIns="64008" rIns="128016" bIns="6400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964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964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88629" y="1417482"/>
            <a:ext cx="87126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5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386428" y="239334"/>
            <a:ext cx="12037060" cy="903224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15" y="2433894"/>
            <a:ext cx="11433846" cy="628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85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1105284" y="170417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05284" y="275559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05281" y="3864596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05280" y="4881239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07858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1105284" y="170417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05284" y="275559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05281" y="3864596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05280" y="4881240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96752" y="560329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421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1105284" y="170417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76" y="2398499"/>
            <a:ext cx="11433846" cy="628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49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1004574" y="2050950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Bitcoind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프로그램 기동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5" y="2877916"/>
            <a:ext cx="9827895" cy="7334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35152" y="4350037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101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개의 블록 생성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1362" y="5173719"/>
            <a:ext cx="8575113" cy="359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27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1604833" y="1986003"/>
            <a:ext cx="11104849" cy="151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Bitcoin-cli –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regtest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getbalance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: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현재 채굴자의 잔고 확인 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342" y="3205892"/>
            <a:ext cx="9310077" cy="104310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833" y="6384471"/>
            <a:ext cx="9653094" cy="173722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604833" y="534548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채굴자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에게서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송금을 받을 계좌를 생성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라벨링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331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878956" y="2045433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Bitcoin-cli –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regtest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sendtoaddress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[</a:t>
            </a: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송금받을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계좌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] [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송금 액수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]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754" y="3139063"/>
            <a:ext cx="11013835" cy="129243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994" y="6422216"/>
            <a:ext cx="7747635" cy="10668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31173" y="5300215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Bitcoin-cli –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regtest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listunspent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: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현재 확증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검증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된 트랜잭션들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703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04574" y="201573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Bitcoin-cli –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regtest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listunspent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0 :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검증되지 않은 트랜잭션 리스트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854" y="2855963"/>
            <a:ext cx="6977053" cy="623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78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</a:t>
            </a:r>
            <a:r>
              <a:rPr lang="ko-KR" altLang="en-US" sz="2940" dirty="0">
                <a:latin typeface="+mj-ea"/>
              </a:rPr>
              <a:t>삼성전자</a:t>
            </a:r>
            <a:r>
              <a:rPr lang="en-US" altLang="ko-KR" sz="2940" dirty="0">
                <a:latin typeface="+mj-ea"/>
              </a:rPr>
              <a:t>]</a:t>
            </a:r>
            <a:r>
              <a:rPr lang="ko-KR" altLang="en-US" sz="2940" dirty="0">
                <a:latin typeface="+mj-ea"/>
              </a:rPr>
              <a:t> </a:t>
            </a:r>
            <a:r>
              <a:rPr lang="ko-KR" altLang="en-US" sz="2940" dirty="0" err="1">
                <a:latin typeface="+mj-ea"/>
              </a:rPr>
              <a:t>올인원</a:t>
            </a:r>
            <a:r>
              <a:rPr lang="en-US" altLang="ko-KR" sz="2940" dirty="0">
                <a:latin typeface="+mj-ea"/>
              </a:rPr>
              <a:t>7 DM710A4M-L58S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23" y="993407"/>
            <a:ext cx="80581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45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04574" y="201573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채굴자의 잔고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: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수수료만 빠져나갔음을 확인가능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350" y="2875515"/>
            <a:ext cx="9990628" cy="196024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6062" y="6224259"/>
            <a:ext cx="9990630" cy="256953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014672" y="542933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채굴자가 블록을 한 개 더 생성 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985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04574" y="201573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송금을 받은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NEW_ADDRESS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의 잔고에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10BTC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확인 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908" y="2959476"/>
            <a:ext cx="8796082" cy="164412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14672" y="5655790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송금을 한 채굴자의 잔고에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10BTC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가 이체됐음을 확인 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908" y="6614493"/>
            <a:ext cx="8796082" cy="171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0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656" y="723850"/>
            <a:ext cx="10084016" cy="823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2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380812" y="377289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[HP] INNO HP EliteOne 800 G3 AIO Touch (8G3A77W10)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31" y="1328286"/>
            <a:ext cx="12076761" cy="731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85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[HP] INNO HP EliteOne 800 G3 AIO Touch (8G3A77W10)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026" y="915546"/>
            <a:ext cx="11884693" cy="852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6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36" y="1822032"/>
            <a:ext cx="13354050" cy="7400925"/>
          </a:xfrm>
          <a:prstGeom prst="rect">
            <a:avLst/>
          </a:prstGeom>
        </p:spPr>
      </p:pic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[HP] INNO HP EliteOne 800 G3 AIO Touch (8G3A77W10)</a:t>
            </a:r>
          </a:p>
        </p:txBody>
      </p:sp>
    </p:spTree>
    <p:extLst>
      <p:ext uri="{BB962C8B-B14F-4D97-AF65-F5344CB8AC3E}">
        <p14:creationId xmlns:p14="http://schemas.microsoft.com/office/powerpoint/2010/main" val="24583331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36" y="1822032"/>
            <a:ext cx="13354050" cy="7400925"/>
          </a:xfrm>
          <a:prstGeom prst="rect">
            <a:avLst/>
          </a:prstGeom>
        </p:spPr>
      </p:pic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[HP] INNO HP EliteOne 800 G3 AIO Touch (8G3A77W10)</a:t>
            </a:r>
          </a:p>
        </p:txBody>
      </p:sp>
    </p:spTree>
    <p:extLst>
      <p:ext uri="{BB962C8B-B14F-4D97-AF65-F5344CB8AC3E}">
        <p14:creationId xmlns:p14="http://schemas.microsoft.com/office/powerpoint/2010/main" val="5807086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562" y="490888"/>
            <a:ext cx="8372475" cy="859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22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458842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 smtClean="0">
                <a:latin typeface="+mj-ea"/>
              </a:rPr>
              <a:t>ASUS - [Zen </a:t>
            </a:r>
            <a:r>
              <a:rPr lang="en-US" altLang="ko-KR" sz="2940" dirty="0" err="1" smtClean="0">
                <a:latin typeface="+mj-ea"/>
              </a:rPr>
              <a:t>AiO</a:t>
            </a:r>
            <a:r>
              <a:rPr lang="en-US" altLang="ko-KR" sz="2940" dirty="0" smtClean="0">
                <a:latin typeface="+mj-ea"/>
              </a:rPr>
              <a:t>] Z240ICGT-GF195X</a:t>
            </a:r>
            <a:endParaRPr lang="en-US" altLang="ko-KR" sz="2940" dirty="0">
              <a:latin typeface="+mj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255" y="1362977"/>
            <a:ext cx="9046535" cy="48068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790" y="5904297"/>
            <a:ext cx="87630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6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025" y="808522"/>
            <a:ext cx="10924674" cy="838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5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43" y="442110"/>
            <a:ext cx="5282415" cy="856297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425" y="862713"/>
            <a:ext cx="5711189" cy="814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9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458842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 smtClean="0">
                <a:latin typeface="+mj-ea"/>
              </a:rPr>
              <a:t>ASUS - [Zen </a:t>
            </a:r>
            <a:r>
              <a:rPr lang="en-US" altLang="ko-KR" sz="2940" dirty="0" err="1">
                <a:latin typeface="+mj-ea"/>
              </a:rPr>
              <a:t>AiO</a:t>
            </a:r>
            <a:r>
              <a:rPr lang="en-US" altLang="ko-KR" sz="2940" dirty="0">
                <a:latin typeface="+mj-ea"/>
              </a:rPr>
              <a:t> Pro] Z240IEGK-GA035T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255" y="1362977"/>
            <a:ext cx="9046535" cy="48068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790" y="5904297"/>
            <a:ext cx="87630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7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656" y="361330"/>
            <a:ext cx="10024360" cy="854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88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 smtClean="0">
                <a:latin typeface="+mj-ea"/>
              </a:rPr>
              <a:t>[</a:t>
            </a:r>
            <a:r>
              <a:rPr lang="ko-KR" altLang="en-US" sz="2940" dirty="0" smtClean="0">
                <a:latin typeface="+mj-ea"/>
              </a:rPr>
              <a:t>삼성전자</a:t>
            </a:r>
            <a:r>
              <a:rPr lang="en-US" altLang="ko-KR" sz="2940" dirty="0" smtClean="0">
                <a:latin typeface="+mj-ea"/>
              </a:rPr>
              <a:t>]</a:t>
            </a:r>
            <a:r>
              <a:rPr lang="ko-KR" altLang="en-US" sz="2940" dirty="0" smtClean="0">
                <a:latin typeface="+mj-ea"/>
              </a:rPr>
              <a:t> </a:t>
            </a:r>
            <a:r>
              <a:rPr lang="ko-KR" altLang="en-US" sz="2940" dirty="0" err="1">
                <a:latin typeface="+mj-ea"/>
              </a:rPr>
              <a:t>올인원</a:t>
            </a:r>
            <a:r>
              <a:rPr lang="en-US" altLang="ko-KR" sz="2940" dirty="0">
                <a:latin typeface="+mj-ea"/>
              </a:rPr>
              <a:t>7 DM710A4M-L58S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282" y="1126107"/>
            <a:ext cx="7924800" cy="752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1888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</a:t>
            </a:r>
            <a:r>
              <a:rPr lang="ko-KR" altLang="en-US" sz="2940" dirty="0">
                <a:latin typeface="+mj-ea"/>
              </a:rPr>
              <a:t>삼성전자</a:t>
            </a:r>
            <a:r>
              <a:rPr lang="en-US" altLang="ko-KR" sz="2940" dirty="0">
                <a:latin typeface="+mj-ea"/>
              </a:rPr>
              <a:t>]</a:t>
            </a:r>
            <a:r>
              <a:rPr lang="ko-KR" altLang="en-US" sz="2940" dirty="0">
                <a:latin typeface="+mj-ea"/>
              </a:rPr>
              <a:t> </a:t>
            </a:r>
            <a:r>
              <a:rPr lang="ko-KR" altLang="en-US" sz="2940" dirty="0" err="1">
                <a:latin typeface="+mj-ea"/>
              </a:rPr>
              <a:t>올인원</a:t>
            </a:r>
            <a:r>
              <a:rPr lang="en-US" altLang="ko-KR" sz="2940" dirty="0">
                <a:latin typeface="+mj-ea"/>
              </a:rPr>
              <a:t>7 DM710A4M-L58S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23" y="993407"/>
            <a:ext cx="80581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055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43" y="442110"/>
            <a:ext cx="5282415" cy="856297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425" y="862713"/>
            <a:ext cx="5711189" cy="814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686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적외선식</a:t>
            </a:r>
            <a:r>
              <a:rPr lang="ko-KR" altLang="en-US" dirty="0" smtClean="0"/>
              <a:t> 터치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218" y="3791307"/>
            <a:ext cx="9311164" cy="322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713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smtClean="0"/>
              <a:t>CPU </a:t>
            </a:r>
            <a:r>
              <a:rPr lang="ko-KR" altLang="en-US" dirty="0" smtClean="0"/>
              <a:t>성능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77963" y="2855328"/>
            <a:ext cx="11041380" cy="6091873"/>
          </a:xfrm>
        </p:spPr>
        <p:txBody>
          <a:bodyPr>
            <a:normAutofit fontScale="70000" lnSpcReduction="20000"/>
          </a:bodyPr>
          <a:lstStyle/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pPr marL="0" indent="0">
              <a:buNone/>
            </a:pP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endParaRPr lang="it-IT" altLang="ko-KR" sz="4000" dirty="0" smtClean="0">
              <a:latin typeface="+mn-ea"/>
            </a:endParaRPr>
          </a:p>
          <a:p>
            <a:pPr marL="0" indent="0">
              <a:buNone/>
            </a:pPr>
            <a:endParaRPr lang="it-IT" altLang="ko-KR" sz="4000" dirty="0" smtClean="0">
              <a:latin typeface="+mn-ea"/>
              <a:hlinkClick r:id="rId2"/>
            </a:endParaRPr>
          </a:p>
          <a:p>
            <a:pPr marL="0" indent="0">
              <a:buNone/>
            </a:pPr>
            <a:endParaRPr lang="en-US" altLang="ko-KR" sz="26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2600" dirty="0" smtClean="0">
                <a:latin typeface="+mn-ea"/>
              </a:rPr>
              <a:t>출처 </a:t>
            </a:r>
            <a:r>
              <a:rPr lang="en-US" altLang="ko-KR" sz="2600" dirty="0" smtClean="0">
                <a:latin typeface="+mn-ea"/>
              </a:rPr>
              <a:t>: </a:t>
            </a:r>
            <a:r>
              <a:rPr lang="it-IT" altLang="ko-KR" sz="2600" dirty="0" smtClean="0">
                <a:latin typeface="+mn-ea"/>
                <a:hlinkClick r:id="rId3"/>
              </a:rPr>
              <a:t>https://www.cpubenchmark.net/high_end_cpus.html</a:t>
            </a:r>
            <a:endParaRPr lang="it-IT" altLang="ko-KR" sz="2600" dirty="0" smtClean="0">
              <a:latin typeface="+mn-ea"/>
            </a:endParaRPr>
          </a:p>
          <a:p>
            <a:pPr marL="0" indent="0">
              <a:buNone/>
            </a:pP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1748588" y="2455430"/>
          <a:ext cx="9491579" cy="4608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23530">
                  <a:extLst>
                    <a:ext uri="{9D8B030D-6E8A-4147-A177-3AD203B41FA5}">
                      <a16:colId xmlns="" xmlns:a16="http://schemas.microsoft.com/office/drawing/2014/main" val="2642021349"/>
                    </a:ext>
                  </a:extLst>
                </a:gridCol>
                <a:gridCol w="2468049">
                  <a:extLst>
                    <a:ext uri="{9D8B030D-6E8A-4147-A177-3AD203B41FA5}">
                      <a16:colId xmlns="" xmlns:a16="http://schemas.microsoft.com/office/drawing/2014/main" val="1154907986"/>
                    </a:ext>
                  </a:extLst>
                </a:gridCol>
              </a:tblGrid>
              <a:tr h="5454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CPU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성능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83428941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i5-4200U @ 1.60GHz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3,273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90164453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i5-6400T @ 2.20GHz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5,576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57054405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i5-7400T @ 2.40GHz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6,539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32607926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i7-7700T @ 2.90GHz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9,392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09728128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i7-7700 @ 3.60GHz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10,813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23573714"/>
                  </a:ext>
                </a:extLst>
              </a:tr>
              <a:tr h="5454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27217268"/>
                  </a:ext>
                </a:extLst>
              </a:tr>
              <a:tr h="5454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041981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157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적외선식</a:t>
            </a:r>
            <a:r>
              <a:rPr lang="ko-KR" altLang="en-US" dirty="0" smtClean="0"/>
              <a:t> 터치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218" y="3791307"/>
            <a:ext cx="9311164" cy="322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67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smtClean="0"/>
              <a:t>CPU </a:t>
            </a:r>
            <a:r>
              <a:rPr lang="ko-KR" altLang="en-US" dirty="0" smtClean="0"/>
              <a:t>성능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77963" y="2855328"/>
            <a:ext cx="11041380" cy="6091873"/>
          </a:xfrm>
        </p:spPr>
        <p:txBody>
          <a:bodyPr>
            <a:normAutofit fontScale="70000" lnSpcReduction="20000"/>
          </a:bodyPr>
          <a:lstStyle/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pPr marL="0" indent="0">
              <a:buNone/>
            </a:pP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endParaRPr lang="it-IT" altLang="ko-KR" sz="4000" dirty="0" smtClean="0">
              <a:latin typeface="+mn-ea"/>
            </a:endParaRPr>
          </a:p>
          <a:p>
            <a:pPr marL="0" indent="0">
              <a:buNone/>
            </a:pPr>
            <a:endParaRPr lang="it-IT" altLang="ko-KR" sz="4000" dirty="0" smtClean="0">
              <a:latin typeface="+mn-ea"/>
              <a:hlinkClick r:id="rId2"/>
            </a:endParaRPr>
          </a:p>
          <a:p>
            <a:pPr marL="0" indent="0">
              <a:buNone/>
            </a:pPr>
            <a:endParaRPr lang="en-US" altLang="ko-KR" sz="26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2600" dirty="0" smtClean="0">
                <a:latin typeface="+mn-ea"/>
              </a:rPr>
              <a:t>출처 </a:t>
            </a:r>
            <a:r>
              <a:rPr lang="en-US" altLang="ko-KR" sz="2600" dirty="0" smtClean="0">
                <a:latin typeface="+mn-ea"/>
              </a:rPr>
              <a:t>: </a:t>
            </a:r>
            <a:r>
              <a:rPr lang="it-IT" altLang="ko-KR" sz="2600" dirty="0" smtClean="0">
                <a:latin typeface="+mn-ea"/>
                <a:hlinkClick r:id="rId3"/>
              </a:rPr>
              <a:t>https://www.cpubenchmark.net/high_end_cpus.html</a:t>
            </a:r>
            <a:endParaRPr lang="it-IT" altLang="ko-KR" sz="2600" dirty="0" smtClean="0">
              <a:latin typeface="+mn-ea"/>
            </a:endParaRPr>
          </a:p>
          <a:p>
            <a:pPr marL="0" indent="0">
              <a:buNone/>
            </a:pP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1748588" y="2455430"/>
          <a:ext cx="9491579" cy="4608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23530">
                  <a:extLst>
                    <a:ext uri="{9D8B030D-6E8A-4147-A177-3AD203B41FA5}">
                      <a16:colId xmlns="" xmlns:a16="http://schemas.microsoft.com/office/drawing/2014/main" val="2642021349"/>
                    </a:ext>
                  </a:extLst>
                </a:gridCol>
                <a:gridCol w="2468049">
                  <a:extLst>
                    <a:ext uri="{9D8B030D-6E8A-4147-A177-3AD203B41FA5}">
                      <a16:colId xmlns="" xmlns:a16="http://schemas.microsoft.com/office/drawing/2014/main" val="1154907986"/>
                    </a:ext>
                  </a:extLst>
                </a:gridCol>
              </a:tblGrid>
              <a:tr h="5454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CPU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성능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83428941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i5-4200U @ 1.60GHz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3,273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90164453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i5-6400T @ 2.20GHz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5,576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57054405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i5-7400T @ 2.40GHz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6,539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32607926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i7-7700T @ 2.90GHz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9,392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09728128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i7-7700 @ 3.60GHz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10,813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23573714"/>
                  </a:ext>
                </a:extLst>
              </a:tr>
              <a:tr h="5454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27217268"/>
                  </a:ext>
                </a:extLst>
              </a:tr>
              <a:tr h="5454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041981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6925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1105284" y="170417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05284" y="2484436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5" y="3262342"/>
            <a:ext cx="9384031" cy="523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5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4" y="2050950"/>
            <a:ext cx="10024109" cy="598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92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79" y="2050949"/>
            <a:ext cx="10276840" cy="570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06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526" y="2050950"/>
            <a:ext cx="9622812" cy="501809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4531" y="7504521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973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</TotalTime>
  <Words>902</Words>
  <Application>Microsoft Office PowerPoint</Application>
  <PresentationFormat>A3 용지(297x420mm)</PresentationFormat>
  <Paragraphs>187</Paragraphs>
  <Slides>36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3" baseType="lpstr">
      <vt:lpstr>맑은 고딕</vt:lpstr>
      <vt:lpstr>배달의민족 도현</vt:lpstr>
      <vt:lpstr>-윤고딕320</vt:lpstr>
      <vt:lpstr>Arial</vt:lpstr>
      <vt:lpstr>Calibri</vt:lpstr>
      <vt:lpstr>Calibri Light</vt:lpstr>
      <vt:lpstr>Office 테마</vt:lpstr>
      <vt:lpstr>[삼성전자] 올인원7 DM710A4M-L58S</vt:lpstr>
      <vt:lpstr>[삼성전자] 올인원7 DM710A4M-L58S</vt:lpstr>
      <vt:lpstr>PowerPoint 프레젠테이션</vt:lpstr>
      <vt:lpstr>적외선식 터치</vt:lpstr>
      <vt:lpstr>CPU 성능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[HP] INNO HP EliteOne 800 G3 AIO Touch (8G3A77W10)</vt:lpstr>
      <vt:lpstr>[HP] INNO HP EliteOne 800 G3 AIO Touch (8G3A77W10)</vt:lpstr>
      <vt:lpstr>[HP] INNO HP EliteOne 800 G3 AIO Touch (8G3A77W10)</vt:lpstr>
      <vt:lpstr>[HP] INNO HP EliteOne 800 G3 AIO Touch (8G3A77W10)</vt:lpstr>
      <vt:lpstr>PowerPoint 프레젠테이션</vt:lpstr>
      <vt:lpstr>ASUS - [Zen AiO] Z240ICGT-GF195X</vt:lpstr>
      <vt:lpstr>PowerPoint 프레젠테이션</vt:lpstr>
      <vt:lpstr>ASUS - [Zen AiO Pro] Z240IEGK-GA035T</vt:lpstr>
      <vt:lpstr>PowerPoint 프레젠테이션</vt:lpstr>
      <vt:lpstr>[삼성전자] 올인원7 DM710A4M-L58S</vt:lpstr>
      <vt:lpstr>[삼성전자] 올인원7 DM710A4M-L58S</vt:lpstr>
      <vt:lpstr>PowerPoint 프레젠테이션</vt:lpstr>
      <vt:lpstr>적외선식 터치</vt:lpstr>
      <vt:lpstr>CPU 성능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wanho Im</dc:creator>
  <cp:lastModifiedBy>Windows User</cp:lastModifiedBy>
  <cp:revision>45</cp:revision>
  <dcterms:created xsi:type="dcterms:W3CDTF">2017-09-18T04:26:20Z</dcterms:created>
  <dcterms:modified xsi:type="dcterms:W3CDTF">2017-11-22T09:09:54Z</dcterms:modified>
</cp:coreProperties>
</file>

<file path=docProps/thumbnail.jpeg>
</file>